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9144000"/>
  <p:notesSz cx="6858000" cy="9144000"/>
  <p:embeddedFontLs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Lato-bold.fntdata"/><Relationship Id="rId10" Type="http://schemas.openxmlformats.org/officeDocument/2006/relationships/slide" Target="slides/slide6.xml"/><Relationship Id="rId32" Type="http://schemas.openxmlformats.org/officeDocument/2006/relationships/font" Target="fonts/Lato-regular.fntdata"/><Relationship Id="rId13" Type="http://schemas.openxmlformats.org/officeDocument/2006/relationships/slide" Target="slides/slide9.xml"/><Relationship Id="rId35" Type="http://schemas.openxmlformats.org/officeDocument/2006/relationships/font" Target="fonts/Lato-boldItalic.fntdata"/><Relationship Id="rId12" Type="http://schemas.openxmlformats.org/officeDocument/2006/relationships/slide" Target="slides/slide8.xml"/><Relationship Id="rId34" Type="http://schemas.openxmlformats.org/officeDocument/2006/relationships/font" Target="fonts/Lat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4d9e50c5b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a4d9e50c5b_1_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4d9e50c5b_1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a4d9e50c5b_1_6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4d9e50c5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a4d9e50c5b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4d9e50c5b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a4d9e50c5b_1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4d9e50c5b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a4d9e50c5b_1_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4d9e50c5b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a4d9e50c5b_1_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4d9e50c5b_1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a4d9e50c5b_1_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4d9e50c5b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a4d9e50c5b_1_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4d9e50c5b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a4d9e50c5b_1_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4d9e50c5b_1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a4d9e50c5b_1_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2e2d14034_1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22e2d14034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22e2d14034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2" type="body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2" type="body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mparison">
  <p:cSld name="3_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13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3"/>
          <p:cNvSpPr txBox="1"/>
          <p:nvPr>
            <p:ph idx="1" type="body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1" i="0" sz="4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5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5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5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6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body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mparison">
  <p:cSld name="2_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i.org/10.5586/asbp.2012.017" TargetMode="External"/><Relationship Id="rId4" Type="http://schemas.openxmlformats.org/officeDocument/2006/relationships/hyperlink" Target="https://doi.org/10.1016/s0277-3791(99)00021-9" TargetMode="External"/><Relationship Id="rId5" Type="http://schemas.openxmlformats.org/officeDocument/2006/relationships/hyperlink" Target="https://doi.org/10.1371/journal.pone.0157044" TargetMode="External"/><Relationship Id="rId6" Type="http://schemas.openxmlformats.org/officeDocument/2006/relationships/hyperlink" Target="https://doi.org/10.3390/plants11070919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Method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447826" y="1253400"/>
            <a:ext cx="820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augmentation?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augmentation in image classification generating new training images by applying transformations to existing ones.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Techniques: geometric transformations (rotation, flipping), color adjustments, and noise injection, etc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-&gt; Increase the diversity of the training set, improving the model’s robustness and generalization ability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Method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235064" y="1253400"/>
            <a:ext cx="8431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DenseNet121?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onvolutional neural network (CNN) architecture designed to enhance the flow of information and gradients between layers.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Introduced in the paper </a:t>
            </a:r>
            <a:r>
              <a:rPr i="1" lang="en-US" sz="2400">
                <a:latin typeface="Arial"/>
                <a:ea typeface="Arial"/>
                <a:cs typeface="Arial"/>
                <a:sym typeface="Arial"/>
              </a:rPr>
              <a:t>"Densely Connected Convolutional Networks"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(2017) by Gao Huang et al.,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DenseNet121 is a specific variant with 121 layers.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-&gt; Efficiency with small dataset, can achieve high performance even with limited computational resources.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Method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235064" y="1253400"/>
            <a:ext cx="8431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DenseNet121?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00" y="1967125"/>
            <a:ext cx="809625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27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Experiment</a:t>
            </a:r>
            <a:endParaRPr/>
          </a:p>
        </p:txBody>
      </p:sp>
      <p:sp>
        <p:nvSpPr>
          <p:cNvPr id="168" name="Google Shape;168;p27"/>
          <p:cNvSpPr/>
          <p:nvPr/>
        </p:nvSpPr>
        <p:spPr>
          <a:xfrm>
            <a:off x="3624824" y="1381910"/>
            <a:ext cx="5299958" cy="4094165"/>
          </a:xfrm>
          <a:custGeom>
            <a:rect b="b" l="l" r="r" t="t"/>
            <a:pathLst>
              <a:path extrusionOk="0" h="1146825" w="1383801">
                <a:moveTo>
                  <a:pt x="19936" y="0"/>
                </a:moveTo>
                <a:lnTo>
                  <a:pt x="1363866" y="0"/>
                </a:lnTo>
                <a:cubicBezTo>
                  <a:pt x="1369153" y="0"/>
                  <a:pt x="1374223" y="2100"/>
                  <a:pt x="1377962" y="5839"/>
                </a:cubicBezTo>
                <a:cubicBezTo>
                  <a:pt x="1381701" y="9578"/>
                  <a:pt x="1383801" y="14648"/>
                  <a:pt x="1383801" y="19936"/>
                </a:cubicBezTo>
                <a:lnTo>
                  <a:pt x="1383801" y="1126890"/>
                </a:lnTo>
                <a:cubicBezTo>
                  <a:pt x="1383801" y="1132177"/>
                  <a:pt x="1381701" y="1137248"/>
                  <a:pt x="1377962" y="1140986"/>
                </a:cubicBezTo>
                <a:cubicBezTo>
                  <a:pt x="1374223" y="1144725"/>
                  <a:pt x="1369153" y="1146825"/>
                  <a:pt x="1363866" y="1146825"/>
                </a:cubicBezTo>
                <a:lnTo>
                  <a:pt x="19936" y="1146825"/>
                </a:lnTo>
                <a:cubicBezTo>
                  <a:pt x="8925" y="1146825"/>
                  <a:pt x="0" y="1137900"/>
                  <a:pt x="0" y="1126890"/>
                </a:cubicBezTo>
                <a:lnTo>
                  <a:pt x="0" y="19936"/>
                </a:lnTo>
                <a:cubicBezTo>
                  <a:pt x="0" y="14648"/>
                  <a:pt x="2100" y="9578"/>
                  <a:pt x="5839" y="5839"/>
                </a:cubicBezTo>
                <a:cubicBezTo>
                  <a:pt x="9578" y="2100"/>
                  <a:pt x="14648" y="0"/>
                  <a:pt x="19936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155525" y="1610350"/>
            <a:ext cx="3390000" cy="4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9613" lvl="0" marL="2286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Dataset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Pollen_VNUA subset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dataset created by Vietnam National University of Agriculture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Subset of 22 species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1813" lvl="0" marL="228600" rtl="0" algn="l">
              <a:lnSpc>
                <a:spcPct val="14001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99"/>
              <a:buNone/>
            </a:pPr>
            <a:r>
              <a:t/>
            </a:r>
            <a:endParaRPr b="1" sz="2400">
              <a:solidFill>
                <a:srgbClr val="677EA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28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Experiment</a:t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155525" y="1610350"/>
            <a:ext cx="33900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9613" lvl="0" marL="2286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Dataset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1813" lvl="0" marL="228600" rtl="0" algn="l">
              <a:lnSpc>
                <a:spcPct val="14001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99"/>
              <a:buNone/>
            </a:pPr>
            <a:r>
              <a:t/>
            </a:r>
            <a:endParaRPr b="1" sz="2400">
              <a:solidFill>
                <a:srgbClr val="677EA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700" y="1201974"/>
            <a:ext cx="6149076" cy="512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Experiment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70850" y="969275"/>
            <a:ext cx="8091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Process</a:t>
            </a:r>
            <a:endParaRPr b="1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P</a:t>
            </a:r>
            <a:r>
              <a:rPr lang="en-US"/>
              <a:t>reprocessing images to ensure they meet the input requirements for DenseNet121.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84" name="Google Shape;184;p29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b="0" l="-1327" r="0" t="0"/>
          <a:stretch/>
        </p:blipFill>
        <p:spPr>
          <a:xfrm>
            <a:off x="842750" y="3029125"/>
            <a:ext cx="765810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Experiment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t/>
            </a:r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470850" y="969275"/>
            <a:ext cx="8091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Process</a:t>
            </a:r>
            <a:endParaRPr b="1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Append images and corresponding labels to list X[] and Y[]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92" name="Google Shape;192;p30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30022" l="0" r="0" t="8165"/>
          <a:stretch/>
        </p:blipFill>
        <p:spPr>
          <a:xfrm>
            <a:off x="1122050" y="2767025"/>
            <a:ext cx="6899925" cy="32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Experiment</a:t>
            </a:r>
            <a:endParaRPr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470850" y="969275"/>
            <a:ext cx="8091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Process</a:t>
            </a:r>
            <a:endParaRPr b="1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One-hot encode the labels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0" name="Google Shape;200;p31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900" y="2584638"/>
            <a:ext cx="7222226" cy="16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Experiment</a:t>
            </a:r>
            <a:endParaRPr/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470850" y="969275"/>
            <a:ext cx="8091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Process</a:t>
            </a:r>
            <a:endParaRPr b="1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Split the dataset into train/validation/test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8" name="Google Shape;208;p32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3">
            <a:alphaModFix/>
          </a:blip>
          <a:srcRect b="0" l="0" r="5141" t="0"/>
          <a:stretch/>
        </p:blipFill>
        <p:spPr>
          <a:xfrm>
            <a:off x="470850" y="2628425"/>
            <a:ext cx="8252950" cy="12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00" y="4232127"/>
            <a:ext cx="8252949" cy="675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Experiment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470850" y="969275"/>
            <a:ext cx="8091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Process</a:t>
            </a:r>
            <a:endParaRPr b="1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Data </a:t>
            </a:r>
            <a:r>
              <a:rPr lang="en-US"/>
              <a:t>Augmentation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17" name="Google Shape;217;p33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50" y="2344125"/>
            <a:ext cx="8167549" cy="34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299526" y="1795340"/>
            <a:ext cx="7569453" cy="84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None/>
            </a:pPr>
            <a:r>
              <a:rPr b="1" i="0" lang="en-US" sz="54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SPECIES </a:t>
            </a:r>
            <a:r>
              <a:rPr b="1" lang="en-US" sz="5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RECOGNITION</a:t>
            </a:r>
            <a:endParaRPr b="1" sz="540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None/>
            </a:pPr>
            <a:r>
              <a:rPr b="1" i="0" lang="en-US" sz="54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FROM POLLEN IMAGE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413012" y="4308689"/>
            <a:ext cx="7342482" cy="848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VU THANH HANG – 20224310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NGUYEN HA ANH - 20224298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r>
              <a:t/>
            </a:r>
            <a:endParaRPr b="0" i="0" sz="2800" u="none" cap="none" strike="noStrik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r>
              <a:t/>
            </a:r>
            <a:endParaRPr b="0" i="0" sz="2800" u="none" cap="none" strike="noStrik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r>
              <a:t/>
            </a:r>
            <a:endParaRPr b="0" i="0" sz="2800" u="none" cap="none" strike="noStrik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Experiment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t/>
            </a:r>
            <a:endParaRPr/>
          </a:p>
        </p:txBody>
      </p:sp>
      <p:sp>
        <p:nvSpPr>
          <p:cNvPr id="224" name="Google Shape;224;p34"/>
          <p:cNvSpPr txBox="1"/>
          <p:nvPr>
            <p:ph idx="1" type="body"/>
          </p:nvPr>
        </p:nvSpPr>
        <p:spPr>
          <a:xfrm>
            <a:off x="470850" y="969275"/>
            <a:ext cx="3006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Process</a:t>
            </a:r>
            <a:endParaRPr b="1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Data Augmentation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25" name="Google Shape;225;p34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675" y="1020962"/>
            <a:ext cx="5079851" cy="50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Experiment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t/>
            </a:r>
            <a:endParaRPr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470850" y="969275"/>
            <a:ext cx="8091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Process</a:t>
            </a:r>
            <a:endParaRPr b="1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Model configuration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33" name="Google Shape;233;p35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 rotWithShape="1">
          <a:blip r:embed="rId3">
            <a:alphaModFix/>
          </a:blip>
          <a:srcRect b="0" l="0" r="5758" t="0"/>
          <a:stretch/>
        </p:blipFill>
        <p:spPr>
          <a:xfrm>
            <a:off x="498400" y="2889825"/>
            <a:ext cx="814725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5"/>
          <p:cNvSpPr txBox="1"/>
          <p:nvPr/>
        </p:nvSpPr>
        <p:spPr>
          <a:xfrm>
            <a:off x="3600775" y="497372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Base layer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Experiment</a:t>
            </a:r>
            <a:endParaRPr/>
          </a:p>
        </p:txBody>
      </p:sp>
      <p:sp>
        <p:nvSpPr>
          <p:cNvPr id="241" name="Google Shape;241;p36"/>
          <p:cNvSpPr txBox="1"/>
          <p:nvPr>
            <p:ph idx="1" type="body"/>
          </p:nvPr>
        </p:nvSpPr>
        <p:spPr>
          <a:xfrm>
            <a:off x="470850" y="969275"/>
            <a:ext cx="8091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Process</a:t>
            </a:r>
            <a:endParaRPr b="1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Model configuration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2" name="Google Shape;242;p36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50" y="2718225"/>
            <a:ext cx="8515148" cy="18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6"/>
          <p:cNvSpPr txBox="1"/>
          <p:nvPr/>
        </p:nvSpPr>
        <p:spPr>
          <a:xfrm>
            <a:off x="3279025" y="4828375"/>
            <a:ext cx="290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Modification</a:t>
            </a:r>
            <a:r>
              <a:rPr lang="en-US" sz="2400"/>
              <a:t> layers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Experiment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t/>
            </a:r>
            <a:endParaRPr/>
          </a:p>
        </p:txBody>
      </p:sp>
      <p:sp>
        <p:nvSpPr>
          <p:cNvPr id="250" name="Google Shape;250;p37"/>
          <p:cNvSpPr txBox="1"/>
          <p:nvPr>
            <p:ph idx="1" type="body"/>
          </p:nvPr>
        </p:nvSpPr>
        <p:spPr>
          <a:xfrm>
            <a:off x="470850" y="969275"/>
            <a:ext cx="8091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Process</a:t>
            </a:r>
            <a:endParaRPr b="1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Training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51" name="Google Shape;251;p37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475" y="2278325"/>
            <a:ext cx="8091901" cy="33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Experiment  Result</a:t>
            </a:r>
            <a:endParaRPr/>
          </a:p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9" name="Google Shape;259;p38"/>
          <p:cNvPicPr preferRelativeResize="0"/>
          <p:nvPr/>
        </p:nvPicPr>
        <p:blipFill rotWithShape="1">
          <a:blip r:embed="rId3">
            <a:alphaModFix/>
          </a:blip>
          <a:srcRect b="6060" l="0" r="0" t="-6060"/>
          <a:stretch/>
        </p:blipFill>
        <p:spPr>
          <a:xfrm>
            <a:off x="235075" y="1105699"/>
            <a:ext cx="4646601" cy="464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300" y="1593313"/>
            <a:ext cx="385762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5235763" y="2441100"/>
            <a:ext cx="3488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evaluation on the test set yielded an accuracy of approximately 92%, which is considered an acceptable result for the model at this stage.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p39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 Result</a:t>
            </a:r>
            <a:endParaRPr/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485" y="1382450"/>
            <a:ext cx="5097024" cy="40931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9"/>
          <p:cNvSpPr txBox="1"/>
          <p:nvPr/>
        </p:nvSpPr>
        <p:spPr>
          <a:xfrm>
            <a:off x="3338800" y="5634375"/>
            <a:ext cx="28743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Confusion Matrix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p40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Conclusion &amp; Future work</a:t>
            </a:r>
            <a:endParaRPr/>
          </a:p>
        </p:txBody>
      </p:sp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Project achievement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Developed an automated system for classifying pollen species using DenseNet121 and transfer learning.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Achieved 92% test accuracy despite limited data and inter-class similarity.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Optimized with data augmentation and dropout to prevent overfitting.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Challenges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Struggled with new images due to dataset bias.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Future Work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Enhance preprocessing by isolating pollen grains and addressing noise.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Experiment with different architectures and hyperparameters to improve robustness.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3" name="Google Shape;283;p41"/>
          <p:cNvSpPr txBox="1"/>
          <p:nvPr/>
        </p:nvSpPr>
        <p:spPr>
          <a:xfrm>
            <a:off x="4181094" y="3021991"/>
            <a:ext cx="4197975" cy="814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Lato"/>
              <a:buNone/>
            </a:pPr>
            <a:r>
              <a:rPr b="1" lang="en-US" sz="48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THANK YOU 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Introduction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Related Work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Method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Experiment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Conclusion &amp; Future Work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00" name="Google Shape;100;p18"/>
          <p:cNvSpPr/>
          <p:nvPr>
            <p:ph idx="2" type="chart"/>
          </p:nvPr>
        </p:nvSpPr>
        <p:spPr>
          <a:xfrm>
            <a:off x="247650" y="2040223"/>
            <a:ext cx="4324200" cy="4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pollen?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77EA4"/>
              </a:buClr>
              <a:buSzPts val="28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Pollen is a substance produced by flowering plants, trees, grasses, and weeds to fertilize other plants of the same species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ee on a yellow flower&#10;&#10;Description automatically generated" id="101" name="Google Shape;101;p18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8077" r="28077" t="0"/>
          <a:stretch/>
        </p:blipFill>
        <p:spPr>
          <a:xfrm>
            <a:off x="4660900" y="1406525"/>
            <a:ext cx="4083050" cy="4656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08" name="Google Shape;108;p19"/>
          <p:cNvSpPr/>
          <p:nvPr>
            <p:ph idx="2" type="chart"/>
          </p:nvPr>
        </p:nvSpPr>
        <p:spPr>
          <a:xfrm>
            <a:off x="254050" y="1261425"/>
            <a:ext cx="4954800" cy="4954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pollen classification?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-309246" lvl="1" marL="669291" marR="0" rtl="0" algn="l">
              <a:lnSpc>
                <a:spcPct val="15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Accurate identification of pollen species is essential in ecology, agriculture, forensics and allergen studies. </a:t>
            </a:r>
            <a:endParaRPr sz="2400">
              <a:solidFill>
                <a:schemeClr val="dk1"/>
              </a:solidFill>
            </a:endParaRPr>
          </a:p>
          <a:p>
            <a:pPr indent="-309246" lvl="1" marL="669291" marR="0" rtl="0" algn="l">
              <a:lnSpc>
                <a:spcPct val="15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Automated recognition of pollen species help saving time and increase accuracy.</a:t>
            </a:r>
            <a:endParaRPr sz="2400">
              <a:solidFill>
                <a:schemeClr val="dk1"/>
              </a:solidFill>
            </a:endParaRPr>
          </a:p>
          <a:p>
            <a:pPr indent="-156846" lvl="1" marL="669291" marR="0" rtl="0" algn="just">
              <a:lnSpc>
                <a:spcPct val="15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77EA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500" y="3917525"/>
            <a:ext cx="3255701" cy="22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500" y="1261425"/>
            <a:ext cx="3255700" cy="243863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2345525" y="1262075"/>
            <a:ext cx="68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20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Desired outcome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Input : pollen image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Output : species name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Challenges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03200" lvl="0" marL="228600" rtl="0" algn="l">
              <a:spcBef>
                <a:spcPts val="1000"/>
              </a:spcBef>
              <a:spcAft>
                <a:spcPts val="0"/>
              </a:spcAft>
              <a:buClr>
                <a:srgbClr val="202020"/>
              </a:buClr>
              <a:buSzPts val="2400"/>
              <a:buChar char="-"/>
            </a:pPr>
            <a:r>
              <a:rPr lang="en-US" sz="240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rPr>
              <a:t>High variability in appearance and inter-class similarity:</a:t>
            </a:r>
            <a:endParaRPr sz="2400">
              <a:solidFill>
                <a:srgbClr val="2020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020"/>
              </a:buClr>
              <a:buSzPts val="2400"/>
              <a:buChar char="-"/>
            </a:pPr>
            <a:r>
              <a:rPr i="0" lang="en-US" sz="2400" u="none" strike="noStrik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rPr>
              <a:t>Limited labeled data</a:t>
            </a:r>
            <a:endParaRPr sz="2400">
              <a:solidFill>
                <a:srgbClr val="2020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020"/>
              </a:buClr>
              <a:buSzPts val="2400"/>
              <a:buChar char="-"/>
            </a:pPr>
            <a:r>
              <a:rPr lang="en-US" sz="240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rPr>
              <a:t>Noisy image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516903" y="1253327"/>
            <a:ext cx="7960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[1]Geraci, A., Polizzano, V., Marino, P. and Schicchi, R. (2012). Investigation on the pollen morphology of traditional cultivars of Prunus species in Sicily. </a:t>
            </a:r>
            <a:r>
              <a:rPr i="1" lang="en-US" sz="1500">
                <a:latin typeface="Arial"/>
                <a:ea typeface="Arial"/>
                <a:cs typeface="Arial"/>
                <a:sym typeface="Arial"/>
              </a:rPr>
              <a:t>Acta Societatis Botanicorum Poloniae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, 81(3), pp.175–184. doi:</a:t>
            </a:r>
            <a:r>
              <a:rPr lang="en-US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https://doi.org/10.5586/asbp.2012.017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[2] France, I., Duller, A.W.G., Duller, G.A.T. and Lamb, H.F. (2000). A new approach to automated pollen analysis. </a:t>
            </a:r>
            <a:r>
              <a:rPr i="1" lang="en-US" sz="1500">
                <a:latin typeface="Arial"/>
                <a:ea typeface="Arial"/>
                <a:cs typeface="Arial"/>
                <a:sym typeface="Arial"/>
              </a:rPr>
              <a:t>Quaternary Science Reviews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, 19(6), pp.537–546. doi:</a:t>
            </a:r>
            <a:r>
              <a:rPr lang="en-US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https://doi.org/10.1016/s0277-3791(99)00021-9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[3]Gonçalves, A.B., Souza, J.S., Silva, G.G. da, Cereda, M.P., Pott, A., Naka, M.H. and Pistori, H. (2016). Feature Extraction and Machine Learning for the Classification of Brazilian Savannah Pollen Grains. </a:t>
            </a:r>
            <a:r>
              <a:rPr i="1" lang="en-US" sz="1500">
                <a:latin typeface="Arial"/>
                <a:ea typeface="Arial"/>
                <a:cs typeface="Arial"/>
                <a:sym typeface="Arial"/>
              </a:rPr>
              <a:t>PLOS ONE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, 11(6), p.e0157044. doi:</a:t>
            </a:r>
            <a:r>
              <a:rPr lang="en-US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https://doi.org/10.1371/journal.pone.0157044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[4]Tsiknakis, N., Savvidaki, E., Manikis, G.C., Gotsiou, P., Remoundou, I., Marias, K., Alissandrakis, E. and Vidakis, N. (2022). Pollen Grain Classification Based on Ensemble Transfer Learning on the Cretan Pollen Dataset. </a:t>
            </a:r>
            <a:r>
              <a:rPr i="1" lang="en-US" sz="1500">
                <a:latin typeface="Arial"/>
                <a:ea typeface="Arial"/>
                <a:cs typeface="Arial"/>
                <a:sym typeface="Arial"/>
              </a:rPr>
              <a:t>Plants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, 11(7), p.919. doi:</a:t>
            </a:r>
            <a:r>
              <a:rPr lang="en-US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https://doi.org/10.3390/plants11070919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1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Related Work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</a:pPr>
            <a:r>
              <a:rPr lang="en-US"/>
              <a:t>Method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Transfer learning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augmentation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DenseNet121</a:t>
            </a:r>
            <a:endParaRPr/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Method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595876" y="1533025"/>
            <a:ext cx="7437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Transfer learning?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Transfer learning (TL) is </a:t>
            </a:r>
            <a:r>
              <a:rPr lang="en-US" sz="2400">
                <a:solidFill>
                  <a:srgbClr val="040C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technique in machine learning (ML?) in which knowledge learned from a task is re-used in order to boost performance on a related task</a:t>
            </a:r>
            <a:r>
              <a:rPr lang="en-US" sz="240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